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9" r:id="rId14"/>
  </p:sldMasterIdLst>
  <p:handoutMasterIdLst>
    <p:handoutMasterId r:id="rId16"/>
  </p:handoutMasterIdLst>
  <p:sldIdLst>
    <p:sldId id="263" r:id="rId18"/>
    <p:sldId id="264" r:id="rId19"/>
    <p:sldId id="259" r:id="rId20"/>
    <p:sldId id="271" r:id="rId21"/>
    <p:sldId id="270" r:id="rId22"/>
    <p:sldId id="283" r:id="rId23"/>
    <p:sldId id="260" r:id="rId24"/>
    <p:sldId id="282" r:id="rId25"/>
    <p:sldId id="261" r:id="rId26"/>
    <p:sldId id="284" r:id="rId27"/>
    <p:sldId id="285" r:id="rId28"/>
    <p:sldId id="258" r:id="rId29"/>
    <p:sldId id="286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32" y="56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36"/>
      </p:cViewPr>
      <p:guideLst>
        <p:guide orient="horz" pos="2158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250449120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roundedCorners val="0"/>
  <c:chart>
    <c:title>
      <c:tx>
        <c:rich>
          <a:bodyPr anchor="ctr" anchorCtr="1" rot="0" vert="horz"/>
          <a:lstStyle/>
          <a:p>
            <a:pPr algn="ctr">
              <a:defRPr sz="1860" b="0" i="0" u="none" baseline="0">
                <a:solidFill>
                  <a:srgbClr val="000000"/>
                </a:solidFill>
                <a:latin typeface="Calibri"/>
                <a:ea typeface="Calibri"/>
              </a:defRPr>
            </a:pPr>
            <a:r>
              <a:rPr lang="ko-KR" altLang="en-US" sz="1860" b="0" i="0" u="none" baseline="0">
                <a:solidFill>
                  <a:srgbClr val="595959"/>
                </a:solidFill>
                <a:latin typeface="Calibri"/>
                <a:ea typeface="Calibri"/>
              </a:rPr>
              <a:t>git 이용자 추위</a:t>
            </a:r>
          </a:p>
        </c:rich>
      </c:tx>
      <c:layout/>
      <c:overlay val="0"/>
      <c:spPr>
        <a:noFill/>
        <a:ln>
          <a:noFill/>
          <a:round/>
        </a:ln>
      </c:spPr>
    </c:title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이용자</c:v>
                </c:pt>
              </c:strCache>
            </c:strRef>
          </c:tx>
          <c:spPr>
            <a:solidFill>
              <a:srgbClr val="FD9693">
                <a:alpha val="99607"/>
              </a:srgbClr>
            </a:solidFill>
            <a:ln>
              <a:noFill/>
              <a:round/>
            </a:ln>
          </c:spPr>
          <c:dPt>
            <c:idx val="0"/>
            <c:spPr>
              <a:solidFill>
                <a:srgbClr val="FD9693">
                  <a:alpha val="99607"/>
                </a:srgbClr>
              </a:solidFill>
              <a:ln>
                <a:noFill/>
                <a:round/>
              </a:ln>
            </c:spPr>
          </c:dPt>
          <c:dPt>
            <c:idx val="1"/>
            <c:spPr>
              <a:solidFill>
                <a:srgbClr val="FD9693">
                  <a:alpha val="99607"/>
                </a:srgbClr>
              </a:solidFill>
              <a:ln>
                <a:noFill/>
                <a:round/>
              </a:ln>
            </c:spPr>
          </c:dPt>
          <c:dPt>
            <c:idx val="2"/>
            <c:spPr>
              <a:solidFill>
                <a:srgbClr val="FD9693">
                  <a:alpha val="99607"/>
                </a:srgbClr>
              </a:solidFill>
              <a:ln>
                <a:noFill/>
                <a:round/>
              </a:ln>
            </c:spPr>
          </c:dPt>
          <c:dPt>
            <c:idx val="3"/>
            <c:spPr>
              <a:solidFill>
                <a:srgbClr val="FD9693">
                  <a:alpha val="99607"/>
                </a:srgbClr>
              </a:solidFill>
              <a:ln>
                <a:noFill/>
                <a:round/>
              </a:ln>
            </c:spPr>
          </c:dPt>
          <c:cat>
            <c:strRef>
              <c:f>Sheet1!$A$2:$A$5</c:f>
              <c:strCache>
                <c:ptCount val="4"/>
                <c:pt idx="0">
                  <c:v>2018년</c:v>
                </c:pt>
                <c:pt idx="1">
                  <c:v>2019년</c:v>
                </c:pt>
                <c:pt idx="2">
                  <c:v>2020년</c:v>
                </c:pt>
                <c:pt idx="3">
                  <c:v>2022년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4000</c:v>
                </c:pt>
                <c:pt idx="2">
                  <c:v>5000</c:v>
                </c:pt>
                <c:pt idx="3">
                  <c:v>9000</c:v>
                </c:pt>
              </c:numCache>
            </c:numRef>
          </c:val>
          <c:smooth val="0"/>
        </c:ser>
        <c:gapWidth val="150"/>
        <c:axId val="1111"/>
        <c:axId val="2222"/>
      </c:barChart>
      <c:catAx>
        <c:axId val="11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>
            <a:solidFill>
              <a:srgbClr val="D9D9D9">
                <a:alpha val="99607"/>
              </a:srgbClr>
            </a:solidFill>
            <a:round/>
            <a:alpha val="99607"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R"/>
          </a:p>
        </c:txPr>
        <c:crossAx val="2222"/>
        <c:crosses val="autoZero"/>
        <c:auto val="1"/>
        <c:lblAlgn val="ctr"/>
        <c:lblOffset val="100"/>
      </c:catAx>
      <c:valAx>
        <c:axId val="2222"/>
        <c:scaling>
          <c:orientation val="minMax"/>
        </c:scaling>
        <c:delete val="0"/>
        <c:axPos val="l"/>
        <c:majorGridlines>
          <c:spPr>
            <a:ln w="9525" cap="flat">
              <a:solidFill>
                <a:srgbClr val="D9D9D9">
                  <a:alpha val="99607"/>
                </a:srgbClr>
              </a:solidFill>
              <a:round/>
              <a:alpha val="99607"/>
            </a:ln>
          </c:spPr>
        </c:majorGridlines>
        <c:title>
          <c:tx>
            <c:rich>
              <a:bodyPr anchor="ctr" anchorCtr="1" rot="-5400000" vert="horz"/>
              <a:lstStyle/>
              <a:p>
                <a:pPr>
                  <a:defRPr sz="1000" b="0" i="0" u="none" baseline="0">
                    <a:solidFill>
                      <a:srgbClr val="000000"/>
                    </a:solidFill>
                    <a:latin typeface="Calibri"/>
                    <a:ea typeface="Calibri"/>
                  </a:defRPr>
                </a:pPr>
                <a:r>
                  <a:rPr lang="ko-KR" altLang="en-US" sz="1000" b="0" i="0" u="none" baseline="0">
                    <a:solidFill>
                      <a:srgbClr val="000000"/>
                    </a:solidFill>
                    <a:latin typeface="Calibri"/>
                    <a:ea typeface="Calibri"/>
                  </a:rPr>
                  <a:t>단위 1 : 10,000</a:t>
                </a:r>
              </a:p>
            </c:rich>
          </c:tx>
          <c:layout/>
          <c:overlay val="0"/>
          <c:spPr>
            <a:noFill/>
            <a:ln>
              <a:noFill/>
              <a:round/>
            </a:ln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595959"/>
                </a:solidFill>
                <a:latin typeface="Calibri"/>
                <a:ea typeface="Calibri"/>
              </a:defRPr>
            </a:pPr>
            <a:endParaRPr lang="ko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plotVisOnly val="1"/>
    <c:dispBlanksAs val="gap"/>
  </c:chart>
  <c:spPr>
    <a:noFill/>
    <a:ln>
      <a:noFill/>
      <a:round/>
    </a:ln>
  </c:spPr>
  <c:txPr>
    <a:bodyPr/>
    <a:lstStyle/>
    <a:p>
      <a:pPr>
        <a:defRPr sz="1000" b="0" i="0" u="none" baseline="0">
          <a:solidFill>
            <a:srgbClr val="000000"/>
          </a:solidFill>
          <a:latin typeface="Calibri"/>
          <a:ea typeface="Calibri"/>
        </a:defRPr>
      </a:pPr>
      <a:endParaRPr lang="ko-KR"/>
    </a:p>
  </c:txPr>
  <c:externalData r:id="rId1">
    <c:autoUpdate val="0"/>
  </c:externalData>
  <c:printSettings>
    <c:headerFooter/>
    <c:pageMargins b="0.75" l="0.7" r="0.7" t="0.75" header="0.3" footer="0.3"/>
    <c:pageSetup/>
  </c:printSettings>
</c:chartSpace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hyperlink" Target="https://urbanbase.github.io/dev/2021/01/15/GitCommand.html" TargetMode="External"></Relationship><Relationship Id="rId3" Type="http://schemas.openxmlformats.org/officeDocument/2006/relationships/hyperlink" Target="https://urbanbase.github.io/dev/2021/01/15/GitCommand.html" TargetMode="External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1.jpg"></Relationship><Relationship Id="rId3" Type="http://schemas.openxmlformats.org/officeDocument/2006/relationships/slideLayout" Target="../slideLayouts/slideLayout8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4.jpeg"></Relationship><Relationship Id="rId3" Type="http://schemas.openxmlformats.org/officeDocument/2006/relationships/image" Target="../media/image15.jpeg"></Relationship><Relationship Id="rId4" Type="http://schemas.openxmlformats.org/officeDocument/2006/relationships/image" Target="../media/fImage81438014464.png"></Relationship><Relationship Id="rId5" Type="http://schemas.openxmlformats.org/officeDocument/2006/relationships/image" Target="../media/fImage333628065705.png"></Relationship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70762541.png"></Relationship><Relationship Id="rId2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8433745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image" Target="../media/fImage7076246334.png"></Relationship><Relationship Id="rId2" Type="http://schemas.openxmlformats.org/officeDocument/2006/relationships/image" Target="../media/fImage161227036500.png"></Relationship><Relationship Id="rId3" Type="http://schemas.openxmlformats.org/officeDocument/2006/relationships/image" Target="../media/fImage132307059169.png"></Relationship><Relationship Id="rId4" Type="http://schemas.openxmlformats.org/officeDocument/2006/relationships/image" Target="../media/fImage70127065724.png"></Relationship><Relationship Id="rId5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hyperlink" Target="https://www.toptal.com/developers/gitignore" TargetMode="External"></Relationship><Relationship Id="rId3" Type="http://schemas.openxmlformats.org/officeDocument/2006/relationships/hyperlink" Target="https://olis.or.kr/license/compareGuide.do" TargetMode="External"></Relationship><Relationship Id="rId4" Type="http://schemas.openxmlformats.org/officeDocument/2006/relationships/image" Target="../media/fImage156887301478.png"></Relationship><Relationship Id="rId5" Type="http://schemas.openxmlformats.org/officeDocument/2006/relationships/image" Target="../media/fImage163007319358.png"></Relationship><Relationship Id="rId6" Type="http://schemas.openxmlformats.org/officeDocument/2006/relationships/image" Target="../media/fImage426557326962.png"></Relationship><Relationship Id="rId7" Type="http://schemas.openxmlformats.org/officeDocument/2006/relationships/hyperlink" Target="https://www.toptal.com/developers/gitignore" TargetMode="External"></Relationship><Relationship Id="rId8" Type="http://schemas.openxmlformats.org/officeDocument/2006/relationships/hyperlink" Target="https://olis.or.kr/license/compareGuide.do" TargetMode="External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615" y="2813685"/>
            <a:ext cx="5628640" cy="7073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202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</a:t>
            </a:r>
            <a:r>
              <a:rPr lang="en-US" altLang="ko-KR" sz="4000" b="1">
                <a:solidFill>
                  <a:schemeClr val="accent1"/>
                </a:solidFill>
              </a:rPr>
              <a:t> Wipia chief study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615" y="3521710"/>
            <a:ext cx="3462655" cy="9232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Started</a:t>
            </a:r>
            <a:endParaRPr lang="ko-KR" altLang="en-US" sz="5400"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452880" y="213360"/>
            <a:ext cx="596900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8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Git</a:t>
            </a:r>
            <a:r>
              <a:rPr lang="ko-KR" altLang="en-US" sz="5400" spc="-28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simple command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2219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113792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>
            <a:off x="1271905" y="1721485"/>
            <a:ext cx="10860405" cy="4764405"/>
            <a:chOff x="1271905" y="1721485"/>
            <a:chExt cx="10860405" cy="476440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1271905" y="2851150"/>
              <a:ext cx="4410075" cy="36353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mkdir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디렉토리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생성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cd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   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디렉토리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이동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t</a:t>
              </a:r>
              <a:r>
                <a:rPr lang="en-US" altLang="ko-KR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ouch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빈파일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생성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e</a:t>
              </a:r>
              <a:r>
                <a:rPr lang="en-US" altLang="ko-KR" sz="1600">
                  <a:solidFill>
                    <a:srgbClr val="FCCC00"/>
                  </a:solidFill>
                  <a:latin typeface="Arial" charset="0"/>
                  <a:ea typeface="나눔스퀘어 Light" charset="0"/>
                  <a:cs typeface="+mn-cs"/>
                </a:rPr>
                <a:t>cho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파일에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글자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추가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>
                  <a:solidFill>
                    <a:srgbClr val="80007F"/>
                  </a:solidFill>
                </a:rPr>
                <a:t> add</a:t>
              </a:r>
              <a:r>
                <a:rPr lang="en-US" altLang="ko-KR" sz="1600"/>
                <a:t> : 현재 상태 추적</a:t>
              </a:r>
              <a:endParaRPr lang="ko-KR" altLang="en-US" sz="1600"/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>
                  <a:solidFill>
                    <a:srgbClr val="80007F"/>
                  </a:solidFill>
                </a:rPr>
                <a:t> commit</a:t>
              </a:r>
              <a:r>
                <a:rPr lang="en-US" altLang="ko-KR" sz="1600"/>
                <a:t> : 현재상태 저장</a:t>
              </a:r>
              <a:endParaRPr lang="ko-KR" altLang="en-US" sz="1600"/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+mn-ea"/>
                  <a:cs typeface="+mn-cs"/>
                </a:rPr>
                <a:t> 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status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상태확인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+mn-ea"/>
                  <a:cs typeface="+mn-cs"/>
                </a:rPr>
                <a:t> 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log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작업로그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확인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reset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이전상태로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(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이력제거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)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revert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이전상태로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(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이력유지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)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>
                  <a:solidFill>
                    <a:srgbClr val="80007F"/>
                  </a:solidFill>
                </a:rPr>
                <a:t> rm</a:t>
              </a:r>
              <a:r>
                <a:rPr lang="en-US" altLang="ko-KR" sz="1600"/>
                <a:t> 파일을 지우거나 스테이지에서 해체</a:t>
              </a:r>
              <a:endParaRPr lang="ko-KR" altLang="en-US" sz="1600"/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/>
                <a:t> restore 워킹트리 변경내역 복원</a:t>
              </a: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1271905" y="1721485"/>
              <a:ext cx="4676775" cy="5848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간단한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명령어 문서 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hlink"/>
                      </a:ext>
                    </a:extLst>
                  </a:hlinkClick>
                </a:rPr>
                <a:t>링크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1271905" y="2626995"/>
              <a:ext cx="10861040" cy="1270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텍스트 상자 15"/>
          <p:cNvSpPr txBox="1">
            <a:spLocks/>
          </p:cNvSpPr>
          <p:nvPr/>
        </p:nvSpPr>
        <p:spPr>
          <a:xfrm>
            <a:off x="5483860" y="2851150"/>
            <a:ext cx="6604635" cy="36353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en-US" altLang="ko-KR" sz="1600">
                <a:solidFill>
                  <a:srgbClr val="80007F"/>
                </a:solidFill>
              </a:rPr>
              <a:t> clean</a:t>
            </a:r>
            <a:r>
              <a:rPr lang="en-US" altLang="ko-KR" sz="1600"/>
              <a:t> : 추적 않은 상태 파일을 </a:t>
            </a:r>
            <a:r>
              <a:rPr lang="en-US" altLang="ko-KR" sz="1600">
                <a:solidFill>
                  <a:schemeClr val="accent1"/>
                </a:solidFill>
                <a:latin typeface="Arial" charset="0"/>
                <a:ea typeface="+mn-ea"/>
                <a:cs typeface="+mn-cs"/>
              </a:rPr>
              <a:t>삭제 </a:t>
            </a:r>
            <a:r>
              <a:rPr lang="ko-KR" altLang="ko-KR" sz="1600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복구</a:t>
            </a:r>
            <a:r>
              <a:rPr lang="ko-KR" altLang="ko-KR" sz="1600">
                <a:solidFill>
                  <a:schemeClr val="accent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600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불가능하니</a:t>
            </a:r>
            <a:r>
              <a:rPr lang="ko-KR" altLang="ko-KR" sz="1600">
                <a:solidFill>
                  <a:schemeClr val="accent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600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(stash)사용</a:t>
            </a:r>
            <a:endParaRPr lang="ko-KR" altLang="en-US" sz="1600">
              <a:solidFill>
                <a:schemeClr val="accent1"/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en-US" altLang="ko-KR" sz="1600">
                <a:solidFill>
                  <a:srgbClr val="80007F"/>
                </a:solidFill>
              </a:rPr>
              <a:t> commit</a:t>
            </a:r>
            <a:r>
              <a:rPr lang="en-US" altLang="ko-KR" sz="1600"/>
              <a:t> : 현재상태 저장</a:t>
            </a:r>
            <a:endParaRPr lang="ko-KR" altLang="en-US" sz="1600"/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status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: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상태확인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log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: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작업로그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확인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reset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이전상태로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(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이력제거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)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revert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이전상태로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(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이력유지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)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en-US" altLang="ko-KR" sz="1600"/>
              <a:t> rm 파일을 지우거나 스테이지에서 해체</a:t>
            </a:r>
            <a:endParaRPr lang="ko-KR" altLang="en-US" sz="1600"/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en-US" altLang="ko-KR" sz="1600"/>
              <a:t> restore 워킹트리 변경내역 복원</a:t>
            </a:r>
            <a:endParaRPr lang="ko-KR" altLang="en-US" sz="1600"/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reset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HEAD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컴잇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정보를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취소할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있습니다.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push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원격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저장소에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코드변경분을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업로드합니다.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branch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브런치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관련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명령어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600">
                <a:solidFill>
                  <a:srgbClr val="80007F"/>
                </a:solidFill>
                <a:latin typeface="Arial" charset="0"/>
                <a:ea typeface="나눔스퀘어 Light" charset="0"/>
                <a:cs typeface="+mn-cs"/>
              </a:rPr>
              <a:t>switch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브런치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변경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명령어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 rot="0">
            <a:off x="0" y="33794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452880" y="213360"/>
            <a:ext cx="601535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8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Git</a:t>
            </a:r>
            <a:r>
              <a:rPr lang="ko-KR" altLang="en-US" sz="5400" spc="-28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simple command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>
            <a:off x="1271905" y="1721485"/>
            <a:ext cx="10860405" cy="4173855"/>
            <a:chOff x="1271905" y="1721485"/>
            <a:chExt cx="10860405" cy="417385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1271905" y="2851150"/>
              <a:ext cx="10781030" cy="3044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/>
                <a:t> restore 브런치를 변경하고 변경점을 ( 복원하는 명령어입니다 switch restore 명령어 추천 )</a:t>
              </a:r>
              <a:endParaRPr lang="ko-KR" altLang="en-US" sz="1600"/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en-US" altLang="ko-KR" sz="1600">
                  <a:solidFill>
                    <a:srgbClr val="80007F"/>
                  </a:solidFill>
                </a:rPr>
                <a:t> fetch</a:t>
              </a:r>
              <a:r>
                <a:rPr lang="en-US" altLang="ko-KR" sz="1600"/>
                <a:t> 원격저장소에 데이터를 가져옵니다 ( 병합전 변경점이 있나 살펴보기 좋습니다. )</a:t>
              </a:r>
              <a:endParaRPr lang="ko-KR" altLang="en-US" sz="1600"/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+mn-ea"/>
                  <a:cs typeface="+mn-cs"/>
                </a:rPr>
                <a:t> 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pull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저장소에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데이터를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가져온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후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로컬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branch에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반영합니다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stash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현재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작업중인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변경을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임시저장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혹은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불러올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있습니다.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blame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특정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파일의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수정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이력을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확인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할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있습니다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각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라인별로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누가,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언제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마지막에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수정한지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알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있습니다.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diff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소스를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비교할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있습니다.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revert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지정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커밋으로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되돌려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커밋합니다.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되돌린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이력이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남기에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충돌위험이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적으며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협업시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추천합니다.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tag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특정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커밋에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표기하는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기능으로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릴리즈시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사용합니다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+mn-ea"/>
                  <a:cs typeface="+mn-cs"/>
                </a:rPr>
                <a:t> </a:t>
              </a:r>
              <a:r>
                <a:rPr lang="ko-KR" altLang="ko-KR" sz="1600">
                  <a:solidFill>
                    <a:srgbClr val="80007F"/>
                  </a:solidFill>
                  <a:latin typeface="Arial" charset="0"/>
                  <a:ea typeface="나눔스퀘어 Light" charset="0"/>
                  <a:cs typeface="+mn-cs"/>
                </a:rPr>
                <a:t>merge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현재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브런치를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특정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브런치와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병합합니다.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1271905" y="1721485"/>
              <a:ext cx="311150" cy="5848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1271905" y="2626995"/>
              <a:ext cx="10861040" cy="1270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도형 16"/>
          <p:cNvSpPr>
            <a:spLocks/>
          </p:cNvSpPr>
          <p:nvPr/>
        </p:nvSpPr>
        <p:spPr>
          <a:xfrm rot="0">
            <a:off x="0" y="113792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도형 17"/>
          <p:cNvSpPr>
            <a:spLocks/>
          </p:cNvSpPr>
          <p:nvPr/>
        </p:nvSpPr>
        <p:spPr>
          <a:xfrm rot="0">
            <a:off x="0" y="337058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106045" y="3420110"/>
            <a:ext cx="599059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R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epository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&amp; command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4890"/>
            <a:ext cx="2397760" cy="769620"/>
            <a:chOff x="0" y="1024890"/>
            <a:chExt cx="2397760" cy="7696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0" y="1024890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273685" y="1086485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82734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내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프로젝트를 repository로 !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1534160" y="1986915"/>
            <a:ext cx="4562475" cy="3830320"/>
            <a:chOff x="1534160" y="1986915"/>
            <a:chExt cx="4562475" cy="3830320"/>
          </a:xfrm>
        </p:grpSpPr>
        <p:pic>
          <p:nvPicPr>
            <p:cNvPr id="10" name="Picture " descr="C:/Users/user/AppData/Roaming/PolarisOffice/ETemp/16880_21223120/image14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34160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153416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6888480" y="1986915"/>
            <a:ext cx="4562475" cy="3830320"/>
            <a:chOff x="6888480" y="1986915"/>
            <a:chExt cx="4562475" cy="3830320"/>
          </a:xfrm>
        </p:grpSpPr>
        <p:pic>
          <p:nvPicPr>
            <p:cNvPr id="12" name="Picture " descr="C:/Users/user/AppData/Roaming/PolarisOffice/ETemp/16880_21223120/image15.jpe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88480" y="1986915"/>
              <a:ext cx="4562475" cy="3042285"/>
            </a:xfrm>
            <a:prstGeom prst="rect"/>
            <a:noFill/>
          </p:spPr>
        </p:pic>
        <p:sp>
          <p:nvSpPr>
            <p:cNvPr id="36" name="Rect 0"/>
            <p:cNvSpPr>
              <a:spLocks/>
            </p:cNvSpPr>
            <p:nvPr/>
          </p:nvSpPr>
          <p:spPr>
            <a:xfrm rot="0">
              <a:off x="688848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3121025" y="5160645"/>
            <a:ext cx="1389380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우클릭</a:t>
            </a: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!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7914640" y="5160645"/>
            <a:ext cx="2510155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생성한</a:t>
            </a: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저장소 !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8" name="그림 19" descr="C:/Users/user/AppData/Roaming/PolarisOffice/ETemp/16880_21223120/fImage8143801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5905" y="1991360"/>
            <a:ext cx="4567555" cy="3008630"/>
          </a:xfrm>
          <a:prstGeom prst="rect"/>
          <a:noFill/>
        </p:spPr>
      </p:pic>
      <p:pic>
        <p:nvPicPr>
          <p:cNvPr id="39" name="그림 24" descr="C:/Users/user/AppData/Roaming/PolarisOffice/ETemp/16880_21223120/fImage33362806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98640" y="1989455"/>
            <a:ext cx="4562475" cy="3020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 rot="0">
            <a:off x="0" y="0"/>
            <a:ext cx="6096635" cy="68586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83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880"/>
            <a:ext cx="3545840" cy="584835"/>
            <a:chOff x="731520" y="1960880"/>
            <a:chExt cx="3545840" cy="58483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 flipH="1">
              <a:off x="731520" y="1960880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 rot="0">
              <a:off x="1525270" y="2021840"/>
              <a:ext cx="275272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reate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Repository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375"/>
            <a:ext cx="3329940" cy="584835"/>
            <a:chOff x="731520" y="3000375"/>
            <a:chExt cx="3329940" cy="58483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 rot="0" flipH="1">
              <a:off x="731520" y="300037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1525270" y="3061970"/>
              <a:ext cx="253682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B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asic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Document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505"/>
            <a:ext cx="3343275" cy="584835"/>
            <a:chOff x="731520" y="4040505"/>
            <a:chExt cx="3343275" cy="584835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 rot="0" flipH="1">
              <a:off x="731520" y="404050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1525270" y="4102100"/>
              <a:ext cx="255016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B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asic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Command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635"/>
            <a:ext cx="2499995" cy="584835"/>
            <a:chOff x="731520" y="5080635"/>
            <a:chExt cx="2499995" cy="58483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 rot="0" flipH="1">
              <a:off x="731520" y="508063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1525270" y="5142230"/>
              <a:ext cx="170688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han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k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you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6944360" y="2985135"/>
            <a:ext cx="4686935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C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reate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Repository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345" y="2083435"/>
            <a:ext cx="2397760" cy="769620"/>
            <a:chOff x="7205345" y="2083435"/>
            <a:chExt cx="2397760" cy="7696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345" y="2083435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3940" y="2145030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3314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1051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reate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Repository </a:t>
            </a:r>
            <a:r>
              <a:rPr lang="ko-KR" altLang="en-US" sz="2500" spc="-29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 feat.         )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96FC57-D3CC-416E-93C2-58D882EEC4CE}"/>
              </a:ext>
            </a:extLst>
          </p:cNvPr>
          <p:cNvGrpSpPr/>
          <p:nvPr/>
        </p:nvGrpSpPr>
        <p:grpSpPr>
          <a:xfrm>
            <a:off x="1818640" y="2046605"/>
            <a:ext cx="8554720" cy="3710305"/>
            <a:chOff x="1818640" y="2046605"/>
            <a:chExt cx="8554720" cy="371030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2C4DA5-D1E9-4493-8B70-7397019A624F}"/>
                </a:ext>
              </a:extLst>
            </p:cNvPr>
            <p:cNvGrpSpPr/>
            <p:nvPr/>
          </p:nvGrpSpPr>
          <p:grpSpPr>
            <a:xfrm>
              <a:off x="1818640" y="2046605"/>
              <a:ext cx="8554720" cy="923290"/>
              <a:chOff x="1818640" y="2046605"/>
              <a:chExt cx="8554720" cy="923290"/>
            </a:xfrm>
          </p:grpSpPr>
          <p:sp>
            <p:nvSpPr>
              <p:cNvPr id="2" name="직사각형 1"/>
              <p:cNvSpPr>
                <a:spLocks/>
              </p:cNvSpPr>
              <p:nvPr/>
            </p:nvSpPr>
            <p:spPr>
              <a:xfrm rot="0">
                <a:off x="1818640" y="2046605"/>
                <a:ext cx="1034415" cy="924560"/>
              </a:xfrm>
              <a:prstGeom prst="rect"/>
              <a:solidFill>
                <a:srgbClr val="FD827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14" name="직사각형 13"/>
              <p:cNvSpPr>
                <a:spLocks/>
              </p:cNvSpPr>
              <p:nvPr/>
            </p:nvSpPr>
            <p:spPr>
              <a:xfrm rot="0">
                <a:off x="3004185" y="2046605"/>
                <a:ext cx="7370445" cy="924560"/>
              </a:xfrm>
              <a:prstGeom prst="rect"/>
              <a:solidFill>
                <a:srgbClr val="FD827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11" name="TextBox 10"/>
              <p:cNvSpPr txBox="1">
                <a:spLocks/>
              </p:cNvSpPr>
              <p:nvPr/>
            </p:nvSpPr>
            <p:spPr>
              <a:xfrm rot="0">
                <a:off x="2096770" y="2145030"/>
                <a:ext cx="477520" cy="70929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40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1</a:t>
                </a:r>
              </a:p>
            </p:txBody>
          </p:sp>
          <p:sp>
            <p:nvSpPr>
              <p:cNvPr id="17" name="TextBox 16"/>
              <p:cNvSpPr txBox="1">
                <a:spLocks/>
              </p:cNvSpPr>
              <p:nvPr/>
            </p:nvSpPr>
            <p:spPr>
              <a:xfrm rot="0">
                <a:off x="3275330" y="2200275"/>
                <a:ext cx="6355080" cy="61531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sz="3400" spc="-130">
                    <a:solidFill>
                      <a:schemeClr val="bg1"/>
                    </a:solidFill>
                    <a:latin typeface="나눔스퀘어 Bold" charset="0"/>
                    <a:ea typeface="나눔스퀘어 Bold" charset="0"/>
                  </a:rPr>
                  <a:t>Why should it be git and not SVN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BE7AB8-74C9-45CF-85BA-84FC68BD850B}"/>
                </a:ext>
              </a:extLst>
            </p:cNvPr>
            <p:cNvGrpSpPr/>
            <p:nvPr/>
          </p:nvGrpSpPr>
          <p:grpSpPr>
            <a:xfrm>
              <a:off x="1818640" y="3439795"/>
              <a:ext cx="8554720" cy="923290"/>
              <a:chOff x="1818640" y="3439795"/>
              <a:chExt cx="8554720" cy="923290"/>
            </a:xfrm>
          </p:grpSpPr>
          <p:sp>
            <p:nvSpPr>
              <p:cNvPr id="20" name="직사각형 19"/>
              <p:cNvSpPr>
                <a:spLocks/>
              </p:cNvSpPr>
              <p:nvPr/>
            </p:nvSpPr>
            <p:spPr>
              <a:xfrm rot="0">
                <a:off x="1818640" y="3439795"/>
                <a:ext cx="1034415" cy="924560"/>
              </a:xfrm>
              <a:prstGeom prst="rect"/>
              <a:solidFill>
                <a:srgbClr val="FDA46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21" name="직사각형 20"/>
              <p:cNvSpPr>
                <a:spLocks/>
              </p:cNvSpPr>
              <p:nvPr/>
            </p:nvSpPr>
            <p:spPr>
              <a:xfrm rot="0">
                <a:off x="3004185" y="3439795"/>
                <a:ext cx="7370445" cy="924560"/>
              </a:xfrm>
              <a:prstGeom prst="rect"/>
              <a:solidFill>
                <a:srgbClr val="FDA46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22" name="TextBox 21"/>
              <p:cNvSpPr txBox="1">
                <a:spLocks/>
              </p:cNvSpPr>
              <p:nvPr/>
            </p:nvSpPr>
            <p:spPr>
              <a:xfrm rot="0">
                <a:off x="2096770" y="3538220"/>
                <a:ext cx="477520" cy="70929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40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2</a:t>
                </a:r>
              </a:p>
            </p:txBody>
          </p:sp>
          <p:sp>
            <p:nvSpPr>
              <p:cNvPr id="23" name="TextBox 22"/>
              <p:cNvSpPr txBox="1">
                <a:spLocks/>
              </p:cNvSpPr>
              <p:nvPr/>
            </p:nvSpPr>
            <p:spPr>
              <a:xfrm rot="0">
                <a:off x="3275330" y="3593465"/>
                <a:ext cx="3200400" cy="61531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sz="3400" spc="-130">
                    <a:solidFill>
                      <a:schemeClr val="bg1"/>
                    </a:solidFill>
                    <a:latin typeface="나눔스퀘어 Bold" charset="0"/>
                    <a:ea typeface="나눔스퀘어 Bold" charset="0"/>
                  </a:rPr>
                  <a:t>What is Github ?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AA1C09F-C3B7-4585-B812-40F5C4BEC8B2}"/>
                </a:ext>
              </a:extLst>
            </p:cNvPr>
            <p:cNvGrpSpPr/>
            <p:nvPr/>
          </p:nvGrpSpPr>
          <p:grpSpPr>
            <a:xfrm>
              <a:off x="1818640" y="4833620"/>
              <a:ext cx="8554720" cy="923290"/>
              <a:chOff x="1818640" y="4833620"/>
              <a:chExt cx="8554720" cy="923290"/>
            </a:xfrm>
          </p:grpSpPr>
          <p:sp>
            <p:nvSpPr>
              <p:cNvPr id="27" name="직사각형 26"/>
              <p:cNvSpPr>
                <a:spLocks/>
              </p:cNvSpPr>
              <p:nvPr/>
            </p:nvSpPr>
            <p:spPr>
              <a:xfrm rot="0">
                <a:off x="1818640" y="4833620"/>
                <a:ext cx="1034415" cy="924560"/>
              </a:xfrm>
              <a:prstGeom prst="rect"/>
              <a:solidFill>
                <a:schemeClr val="accent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29" name="직사각형 28"/>
              <p:cNvSpPr>
                <a:spLocks/>
              </p:cNvSpPr>
              <p:nvPr/>
            </p:nvSpPr>
            <p:spPr>
              <a:xfrm rot="0">
                <a:off x="3004185" y="4833620"/>
                <a:ext cx="7370445" cy="924560"/>
              </a:xfrm>
              <a:prstGeom prst="rect"/>
              <a:solidFill>
                <a:schemeClr val="accent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</a:p>
            </p:txBody>
          </p: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2096770" y="4932045"/>
                <a:ext cx="477520" cy="70929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40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3</a:t>
                </a:r>
              </a:p>
            </p:txBody>
          </p:sp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3275330" y="4987290"/>
                <a:ext cx="5026660" cy="61531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en-US" sz="3400" spc="-130">
                    <a:solidFill>
                      <a:schemeClr val="bg1"/>
                    </a:solidFill>
                    <a:latin typeface="나눔스퀘어 Bold" charset="0"/>
                    <a:ea typeface="나눔스퀘어 Bold" charset="0"/>
                  </a:rPr>
                  <a:t>Try ! create your repository</a:t>
                </a:r>
              </a:p>
            </p:txBody>
          </p:sp>
        </p:grpSp>
      </p:grpSp>
      <p:pic>
        <p:nvPicPr>
          <p:cNvPr id="32" name="그림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2975" y="492760"/>
            <a:ext cx="581660" cy="5149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3314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020175" cy="9232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8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Git &amp; GitHub 를 사용하는 이유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03A3188-E9D1-4747-925D-D5421BC91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95065"/>
              </p:ext>
            </p:extLst>
          </p:nvPr>
        </p:nvGraphicFramePr>
        <p:xfrm>
          <a:off x="1310640" y="1586865"/>
          <a:ext cx="4785995" cy="4755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/>
          <p:cNvSpPr txBox="1">
            <a:spLocks/>
          </p:cNvSpPr>
          <p:nvPr/>
        </p:nvSpPr>
        <p:spPr>
          <a:xfrm>
            <a:off x="6504305" y="3033395"/>
            <a:ext cx="5271770" cy="33407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MS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2018년도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인수하고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2800만의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유저가</a:t>
            </a:r>
            <a:r>
              <a:rPr lang="ko-KR" altLang="en-US" sz="1600">
                <a:latin typeface="Arial" charset="0"/>
                <a:ea typeface="나눔스퀘어 Light" charset="0"/>
                <a:cs typeface="+mn-cs"/>
              </a:rPr>
              <a:t/>
            </a:r>
            <a:br>
              <a:rPr lang="ko-KR" altLang="en-US" sz="1600">
                <a:latin typeface="Arial" charset="0"/>
                <a:ea typeface="나눔스퀘어 Light" charset="0"/>
                <a:cs typeface="+mn-cs"/>
              </a:rPr>
            </a:b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현재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(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solidFill>
                  <a:srgbClr val="0611F2"/>
                </a:solidFill>
                <a:latin typeface="Arial" charset="0"/>
                <a:ea typeface="나눔스퀘어 Light" charset="0"/>
                <a:cs typeface="+mn-cs"/>
              </a:rPr>
              <a:t>23년도1분기기준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)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9000만에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육박하고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있습니다.</a:t>
            </a:r>
            <a:r>
              <a:rPr lang="ko-KR" altLang="en-US" sz="1600">
                <a:latin typeface="Arial" charset="0"/>
                <a:ea typeface="나눔스퀘어 Light" charset="0"/>
                <a:cs typeface="+mn-cs"/>
              </a:rPr>
              <a:t/>
            </a:r>
            <a:br>
              <a:rPr lang="ko-KR" altLang="en-US" sz="1600">
                <a:latin typeface="Arial" charset="0"/>
                <a:ea typeface="나눔스퀘어 Light" charset="0"/>
                <a:cs typeface="+mn-cs"/>
              </a:rPr>
            </a:b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그만큼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GIT에는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지금도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많은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프로젝트가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실행되고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선배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개발자들의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소스들이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퍼져있습니다.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또한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공개적으로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개발중인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open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Source를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토대로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많은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기술들이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현실화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되고있습니다.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(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LINUX,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REACT,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SCSS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)등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개발언어에서부터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서버,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오픈라이브러리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NPM등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모든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분야에서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사용되고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있습니다.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GIT을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조금이라도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사용할줄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아는것고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svn만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사용할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줄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아는건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분명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큰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차이점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것입니다.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-출처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tech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recipe-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6504305" y="1932305"/>
            <a:ext cx="498284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ore</a:t>
            </a: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user! More project! </a:t>
            </a:r>
            <a:endParaRPr lang="ko-KR" altLang="en-US" sz="32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305" y="2836545"/>
            <a:ext cx="5687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585851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깃허브를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왜써야해?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4174490"/>
            <a:chOff x="6504305" y="2089785"/>
            <a:chExt cx="5688330" cy="417449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3044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깃허브의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핵심기능은 깃 원격 저장소 호스팅입니다.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깃허브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통해 로컬 개발 환경과 온라인에서 안전하게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저장소에 접근할 수 있습니다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허브의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핵심기능은 이슈, 풀리퀘스트, 소스코드 탐색을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제공하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고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있습니다.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개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인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저장소 뿐 아니라 팀 저장소를 관리하는 기능도 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제공하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고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모든 기능을 무료 이용이 가능합니다.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svn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처럼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구동 (주로 유료)서버가 없어도 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무료로</a:t>
              </a:r>
              <a:r>
                <a:rPr lang="ko-KR" altLang="en-US" sz="1600">
                  <a:latin typeface="Arial" charset="0"/>
                  <a:ea typeface="나눔스퀘어 Light" charset="0"/>
                  <a:cs typeface="+mn-cs"/>
                </a:rPr>
                <a:t> 사용이 가능합니다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4939665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협업과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합리적인 이용요금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1" descr="C:/Users/user/AppData/Roaming/PolarisOffice/ETemp/16880_21223120/fImage843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2760" y="1922145"/>
            <a:ext cx="4124960" cy="4189095"/>
          </a:xfrm>
          <a:prstGeom prst="rect"/>
          <a:noFill/>
        </p:spPr>
      </p:pic>
      <p:sp>
        <p:nvSpPr>
          <p:cNvPr id="15" name="도형 12"/>
          <p:cNvSpPr>
            <a:spLocks/>
          </p:cNvSpPr>
          <p:nvPr/>
        </p:nvSpPr>
        <p:spPr>
          <a:xfrm rot="0">
            <a:off x="0" y="20447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" name="도형 13"/>
          <p:cNvSpPr>
            <a:spLocks/>
          </p:cNvSpPr>
          <p:nvPr/>
        </p:nvSpPr>
        <p:spPr>
          <a:xfrm rot="0">
            <a:off x="0" y="126936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도형 14"/>
          <p:cNvSpPr>
            <a:spLocks/>
          </p:cNvSpPr>
          <p:nvPr/>
        </p:nvSpPr>
        <p:spPr>
          <a:xfrm rot="0">
            <a:off x="0" y="337058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3314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1461770" y="204470"/>
            <a:ext cx="65970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reate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Repository </a:t>
            </a:r>
            <a:r>
              <a:rPr lang="ko-KR" altLang="en-US" sz="2500" spc="-29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 feat.         )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E93FD9-C1F9-4F9E-BD78-65171DC7288E}"/>
              </a:ext>
            </a:extLst>
          </p:cNvPr>
          <p:cNvGrpSpPr/>
          <p:nvPr/>
        </p:nvGrpSpPr>
        <p:grpSpPr>
          <a:xfrm>
            <a:off x="1310640" y="1692275"/>
            <a:ext cx="3525520" cy="4291965"/>
            <a:chOff x="1310640" y="1692275"/>
            <a:chExt cx="3525520" cy="4291965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 rot="0">
              <a:off x="1310640" y="1692275"/>
              <a:ext cx="3526790" cy="2295525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1386205" y="5677535"/>
              <a:ext cx="3262630" cy="30797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https://github.com/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에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접속합니다.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 rot="0">
              <a:off x="1949450" y="5316855"/>
              <a:ext cx="1910080" cy="3695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GitHub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접속하기</a:t>
              </a:r>
              <a:endParaRPr lang="ko-KR" altLang="en-US" sz="1800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988560" y="1692275"/>
            <a:ext cx="3525520" cy="4363720"/>
            <a:chOff x="4988560" y="1692275"/>
            <a:chExt cx="3525520" cy="4363720"/>
          </a:xfrm>
        </p:grpSpPr>
        <p:sp>
          <p:nvSpPr>
            <p:cNvPr id="18" name="직사각형 17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5248275" y="5749290"/>
              <a:ext cx="3261995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R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epository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이름을 작성해줍니다 !</a:t>
              </a:r>
              <a:endParaRPr lang="ko-KR" altLang="en-US" sz="1400"/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 rot="0">
              <a:off x="5537835" y="5370830"/>
              <a:ext cx="251968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m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ake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repository name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666480" y="1692275"/>
            <a:ext cx="3525520" cy="4797425"/>
            <a:chOff x="8666480" y="1692275"/>
            <a:chExt cx="3525520" cy="4797425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TextBox 22"/>
            <p:cNvSpPr txBox="1">
              <a:spLocks/>
            </p:cNvSpPr>
            <p:nvPr/>
          </p:nvSpPr>
          <p:spPr>
            <a:xfrm rot="0">
              <a:off x="8798560" y="575246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D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scriptio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n에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 repository에 관한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설명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 repo의 공개여부를 정해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주세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요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!</a:t>
              </a:r>
              <a:endParaRPr lang="ko-KR" altLang="en-US" sz="1400"/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9177655" y="5325745"/>
              <a:ext cx="26479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r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epo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의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설명과 공개여부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5" name="그림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75195" y="492760"/>
            <a:ext cx="581660" cy="514985"/>
          </a:xfrm>
          <a:prstGeom prst="rect"/>
          <a:noFill/>
        </p:spPr>
      </p:pic>
      <p:pic>
        <p:nvPicPr>
          <p:cNvPr id="26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8100" y="1685290"/>
            <a:ext cx="3559810" cy="3639185"/>
          </a:xfrm>
          <a:prstGeom prst="rect"/>
          <a:noFill/>
        </p:spPr>
      </p:pic>
      <p:pic>
        <p:nvPicPr>
          <p:cNvPr id="2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48555" y="1687830"/>
            <a:ext cx="3587750" cy="2283460"/>
          </a:xfrm>
          <a:prstGeom prst="rect"/>
          <a:noFill/>
        </p:spPr>
      </p:pic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6480" y="1689100"/>
            <a:ext cx="3484245" cy="35172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61770" y="204470"/>
            <a:ext cx="3105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>
            <a:off x="1305560" y="1692275"/>
            <a:ext cx="6284595" cy="4292600"/>
            <a:chOff x="1305560" y="1692275"/>
            <a:chExt cx="6284595" cy="429260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790" cy="2295525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305560" y="5247640"/>
              <a:ext cx="6285230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en-US" sz="1400">
                  <a:latin typeface="나눔스퀘어 Bold" charset="0"/>
                  <a:ea typeface="나눔스퀘어 Bold" charset="0"/>
                  <a:cs typeface="+mn-cs"/>
                </a:rPr>
                <a:t>Add</a:t>
              </a:r>
              <a:r>
                <a:rPr lang="ko-KR" altLang="en-US" sz="1400">
                  <a:latin typeface="나눔스퀘어 Bold" charset="0"/>
                  <a:ea typeface="+mj-ea"/>
                </a:rPr>
                <a:t> </a:t>
              </a:r>
              <a:r>
                <a:rPr lang="ko-KR" altLang="en-US" sz="1400">
                  <a:latin typeface="나눔스퀘어 Bold" charset="0"/>
                  <a:ea typeface="나눔스퀘어 Bold" charset="0"/>
                </a:rPr>
                <a:t>REAME</a:t>
              </a:r>
              <a:r>
                <a:rPr lang="ko-KR" altLang="en-US" sz="1400">
                  <a:latin typeface="나눔스퀘어 Bold" charset="0"/>
                  <a:ea typeface="+mj-ea"/>
                </a:rPr>
                <a:t> </a:t>
              </a:r>
              <a:r>
                <a:rPr lang="ko-KR" altLang="en-US" sz="1400">
                  <a:latin typeface="나눔스퀘어 Bold" charset="0"/>
                  <a:ea typeface="나눔스퀘어 Bold" charset="0"/>
                </a:rPr>
                <a:t>:</a:t>
              </a:r>
              <a:r>
                <a:rPr lang="ko-KR" altLang="en-US" sz="1400">
                  <a:latin typeface="나눔스퀘어 Bold" charset="0"/>
                  <a:ea typeface="+mj-ea"/>
                </a:rPr>
                <a:t> </a:t>
              </a: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당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repository를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mark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down언어를통해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꾸며주실수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Gitignore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gitignore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maker.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  <a:hlinkClick r:id="rId7">
                    <a:extLst>
                      <a:ext uri="{A12FA001-AC4F-418D-AE19-62706E023703}">
                        <ahyp:hlinkClr xmlns:ahyp="http://schemas.microsoft.com/office/drawing/2018/hyperlinkcolor" xmlns="" val="hlink"/>
                      </a:ext>
                    </a:extLst>
                  </a:hlinkClick>
                </a:rPr>
                <a:t>링크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Choose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a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license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: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오른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라이센스에관한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설명과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  <a:hlinkClick r:id="rId8">
                    <a:extLst>
                      <a:ext uri="{A12FA001-AC4F-418D-AE19-62706E023703}">
                        <ahyp:hlinkClr xmlns:ahyp="http://schemas.microsoft.com/office/drawing/2018/hyperlinkcolor" xmlns="" val="hlink"/>
                      </a:ext>
                    </a:extLst>
                  </a:hlinkClick>
                </a:rPr>
                <a:t>링크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7905115" y="1808480"/>
            <a:ext cx="3591560" cy="4573905"/>
            <a:chOff x="7905115" y="1808480"/>
            <a:chExt cx="3591560" cy="457390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7905115" y="1808480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234680" y="585978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같은 설명문서를 만들 수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있습니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다.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8680450" y="5396865"/>
              <a:ext cx="147383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R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EADME.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m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5560" y="1694815"/>
            <a:ext cx="4985385" cy="3529330"/>
          </a:xfrm>
          <a:prstGeom prst="rect"/>
          <a:noFill/>
        </p:spPr>
      </p:pic>
      <p:pic>
        <p:nvPicPr>
          <p:cNvPr id="3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6990" y="1692275"/>
            <a:ext cx="4973955" cy="3531870"/>
          </a:xfrm>
          <a:prstGeom prst="rect"/>
          <a:noFill/>
        </p:spPr>
      </p:pic>
      <p:pic>
        <p:nvPicPr>
          <p:cNvPr id="3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61555" y="1684020"/>
            <a:ext cx="4179570" cy="3486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4296410" y="3044190"/>
            <a:ext cx="3601085" cy="76962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Git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Document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435"/>
            <a:ext cx="2397760" cy="769620"/>
            <a:chOff x="4897120" y="2083435"/>
            <a:chExt cx="2397760" cy="7696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4897120" y="2083435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5170805" y="2145030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192</Paragraphs>
  <Words>1009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배광민</cp:lastModifiedBy>
  <dc:title>PowerPoint 프레젠테이션</dc:title>
  <cp:version>9.104.150.49044</cp:version>
  <dcterms:modified xsi:type="dcterms:W3CDTF">2020-04-06T06:42:37Z</dcterms:modified>
</cp:coreProperties>
</file>